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64" r:id="rId4"/>
    <p:sldId id="271" r:id="rId5"/>
    <p:sldId id="282" r:id="rId6"/>
    <p:sldId id="273" r:id="rId7"/>
    <p:sldId id="293" r:id="rId8"/>
    <p:sldId id="294" r:id="rId9"/>
    <p:sldId id="303" r:id="rId10"/>
    <p:sldId id="304" r:id="rId11"/>
    <p:sldId id="305" r:id="rId12"/>
    <p:sldId id="306" r:id="rId13"/>
    <p:sldId id="307" r:id="rId14"/>
    <p:sldId id="292" r:id="rId15"/>
    <p:sldId id="259" r:id="rId16"/>
    <p:sldId id="25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0230" initials="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3433"/>
    <a:srgbClr val="4C4C4C"/>
    <a:srgbClr val="1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11"/>
    <p:restoredTop sz="94690"/>
  </p:normalViewPr>
  <p:slideViewPr>
    <p:cSldViewPr snapToGrid="0" snapToObjects="1">
      <p:cViewPr>
        <p:scale>
          <a:sx n="97" d="100"/>
          <a:sy n="97" d="100"/>
        </p:scale>
        <p:origin x="1624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24T13:59:33.095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1E529-CA92-1246-82FB-05E8BFC1054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8BCA-5A13-384C-BE83-42B5756F14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comments" Target="../comments/comment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36.png"/><Relationship Id="rId15" Type="http://schemas.openxmlformats.org/officeDocument/2006/relationships/image" Target="../media/image35.png"/><Relationship Id="rId14" Type="http://schemas.openxmlformats.org/officeDocument/2006/relationships/image" Target="../media/image34.png"/><Relationship Id="rId13" Type="http://schemas.openxmlformats.org/officeDocument/2006/relationships/image" Target="../media/image33.png"/><Relationship Id="rId12" Type="http://schemas.openxmlformats.org/officeDocument/2006/relationships/image" Target="../media/image32.png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21655" y="2011025"/>
            <a:ext cx="85486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400" b="1" dirty="0">
                <a:solidFill>
                  <a:schemeClr val="bg1"/>
                </a:solidFill>
                <a:latin typeface="Montserrat" pitchFamily="2" charset="0"/>
              </a:rPr>
              <a:t>AUNION TECH</a:t>
            </a:r>
            <a:endParaRPr kumimoji="1" lang="en-US" altLang="zh-CN" sz="4400" b="1" dirty="0">
              <a:solidFill>
                <a:schemeClr val="bg1"/>
              </a:solidFill>
              <a:latin typeface="Montserrat" pitchFamily="2" charset="0"/>
            </a:endParaRPr>
          </a:p>
          <a:p>
            <a:pPr algn="ctr"/>
            <a:r>
              <a:rPr kumimoji="1" lang="en-US" altLang="zh-CN" sz="4400" b="1" dirty="0">
                <a:solidFill>
                  <a:schemeClr val="bg1"/>
                </a:solidFill>
                <a:latin typeface="Montserrat" pitchFamily="2" charset="0"/>
              </a:rPr>
              <a:t>CORPORATE PREENTATION</a:t>
            </a:r>
            <a:endParaRPr kumimoji="1" lang="zh-CN" altLang="en-US" sz="4400" b="1" dirty="0">
              <a:solidFill>
                <a:schemeClr val="bg1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概述介绍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1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226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施工对象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grpSp>
        <p:nvGrpSpPr>
          <p:cNvPr id="25" name="组合 24" descr="7b0a202020202274657874626f78223a20227b5c2263617465676f72795f69645c223a31303138312c5c2269645c223a32303334303238377d220a7d0a"/>
          <p:cNvGrpSpPr/>
          <p:nvPr/>
        </p:nvGrpSpPr>
        <p:grpSpPr>
          <a:xfrm>
            <a:off x="699769" y="1289685"/>
            <a:ext cx="10792460" cy="4285616"/>
            <a:chOff x="2630544" y="1982881"/>
            <a:chExt cx="6890371" cy="2672982"/>
          </a:xfrm>
        </p:grpSpPr>
        <p:sp>
          <p:nvSpPr>
            <p:cNvPr id="26" name="矩形: 对角圆角 6"/>
            <p:cNvSpPr/>
            <p:nvPr/>
          </p:nvSpPr>
          <p:spPr>
            <a:xfrm>
              <a:off x="2630544" y="2260069"/>
              <a:ext cx="6890371" cy="2395794"/>
            </a:xfrm>
            <a:prstGeom prst="round2DiagRect">
              <a:avLst>
                <a:gd name="adj1" fmla="val 23675"/>
                <a:gd name="adj2" fmla="val 0"/>
              </a:avLst>
            </a:prstGeom>
            <a:solidFill>
              <a:schemeClr val="bg1"/>
            </a:solidFill>
            <a:ln w="57150">
              <a:solidFill>
                <a:srgbClr val="008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092907" y="1982881"/>
              <a:ext cx="2075301" cy="583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rgbClr val="008ED0"/>
                  </a:solidFill>
                </a:rPr>
                <a:t>某</a:t>
              </a:r>
              <a:r>
                <a:rPr lang="zh-CN" altLang="en-US" sz="2400" b="1">
                  <a:solidFill>
                    <a:srgbClr val="008ED0"/>
                  </a:solidFill>
                </a:rPr>
                <a:t>电解铝公司</a:t>
              </a:r>
              <a:endParaRPr lang="zh-CN" altLang="en-US" sz="2400" b="1">
                <a:solidFill>
                  <a:srgbClr val="008ED0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150765" y="3482356"/>
              <a:ext cx="1243948" cy="428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公司名称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467937" y="2679490"/>
              <a:ext cx="3700189" cy="1758488"/>
              <a:chOff x="5467937" y="2679490"/>
              <a:chExt cx="3700189" cy="1758488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467937" y="2679490"/>
                <a:ext cx="3700189" cy="1758488"/>
              </a:xfrm>
              <a:prstGeom prst="rect">
                <a:avLst/>
              </a:prstGeom>
              <a:noFill/>
              <a:ln w="19050">
                <a:solidFill>
                  <a:srgbClr val="008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662534" y="2870788"/>
                <a:ext cx="3428564" cy="1208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</a:t>
                </a:r>
                <a:r>
                  <a:rPr lang="en-US" altLang="zh-CN" sz="16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zh-CN" altLang="en-US" sz="16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云南某铝业总投资约65.2亿元，分两期进行建设，2020年底全部建成。全部达产后，年可实现工业产值130亿元左右，税收10亿元以上。项目落户云南以来，从开工到投产仅用一年多时间，实现了项目高质量、高标准快速建成投产，创造了云南工业项目建设的“超级</a:t>
                </a:r>
                <a:r>
                  <a:rPr lang="zh-CN" altLang="en-US" sz="16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速度”。</a:t>
                </a:r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pic>
        <p:nvPicPr>
          <p:cNvPr id="5" name="图片 4" descr="e2c194f37e216c7a2f0d91fde0cbb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75" y="2528570"/>
            <a:ext cx="3500120" cy="25755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背景分析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2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光纤传感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grpSp>
        <p:nvGrpSpPr>
          <p:cNvPr id="2" name="组合 1" descr="7b0a202020202274657874626f78223a20227b5c2263617465676f72795f69645c223a31303138312c5c2269645c223a32303334303238377d220a7d0a"/>
          <p:cNvGrpSpPr/>
          <p:nvPr/>
        </p:nvGrpSpPr>
        <p:grpSpPr>
          <a:xfrm>
            <a:off x="699769" y="1202055"/>
            <a:ext cx="10792460" cy="4314825"/>
            <a:chOff x="2630544" y="1995555"/>
            <a:chExt cx="6890371" cy="2691200"/>
          </a:xfrm>
        </p:grpSpPr>
        <p:sp>
          <p:nvSpPr>
            <p:cNvPr id="5" name="矩形: 对角圆角 6"/>
            <p:cNvSpPr/>
            <p:nvPr/>
          </p:nvSpPr>
          <p:spPr>
            <a:xfrm>
              <a:off x="2630544" y="2290961"/>
              <a:ext cx="6890371" cy="2395794"/>
            </a:xfrm>
            <a:prstGeom prst="round2DiagRect">
              <a:avLst>
                <a:gd name="adj1" fmla="val 23675"/>
                <a:gd name="adj2" fmla="val 0"/>
              </a:avLst>
            </a:prstGeom>
            <a:solidFill>
              <a:schemeClr val="bg1"/>
            </a:solidFill>
            <a:ln w="57150">
              <a:solidFill>
                <a:srgbClr val="008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182097" y="1995555"/>
              <a:ext cx="1986110" cy="583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rgbClr val="008ED0"/>
                  </a:solidFill>
                </a:rPr>
                <a:t>电解槽漏液检测系统</a:t>
              </a:r>
              <a:endParaRPr lang="zh-CN" altLang="en-US" sz="2400" b="1">
                <a:solidFill>
                  <a:srgbClr val="008ED0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0765" y="3482356"/>
              <a:ext cx="1243948" cy="428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公司名称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204402" y="2444233"/>
              <a:ext cx="5672921" cy="1943842"/>
              <a:chOff x="3204402" y="2444233"/>
              <a:chExt cx="5672921" cy="1943842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3274538" y="2776128"/>
                <a:ext cx="5602785" cy="1611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随着电解铝工业不断地发展,许多铝电解企业通过强化电流来提高铝产量.伴随电流强度的增大,电解槽温度会急剧上升,生产过程控制不当极易使能量平衡遭到破坏,造成电解铝过程中能源的浪费,同时使槽帮变得越来越薄.如不提前对槽壳采取检测措施,</a:t>
                </a: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会</a:t>
                </a:r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使铝液不断腐蚀槽壁,直至产生"漏槽"的危险. 由于槽壳表面温度能反映槽帮结壳的厚度,表面热流量损失可以反映槽壳能量平衡变化,据此</a:t>
                </a: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通过光纤传感测温实现电解槽漏液检测。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204402" y="2444233"/>
                <a:ext cx="1281773" cy="3615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solidFill>
                      <a:srgbClr val="008ED0"/>
                    </a:solidFill>
                  </a:rPr>
                  <a:t>光纤测温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背景分析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2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现场环境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grpSp>
        <p:nvGrpSpPr>
          <p:cNvPr id="2" name="组合 1" descr="7b0a202020202274657874626f78223a20227b5c2263617465676f72795f69645c223a31303138312c5c2269645c223a32303334303238377d220a7d0a"/>
          <p:cNvGrpSpPr/>
          <p:nvPr/>
        </p:nvGrpSpPr>
        <p:grpSpPr>
          <a:xfrm>
            <a:off x="699770" y="1142365"/>
            <a:ext cx="10792460" cy="4563745"/>
            <a:chOff x="2630544" y="1995555"/>
            <a:chExt cx="6890371" cy="2684467"/>
          </a:xfrm>
        </p:grpSpPr>
        <p:sp>
          <p:nvSpPr>
            <p:cNvPr id="5" name="矩形: 对角圆角 6"/>
            <p:cNvSpPr/>
            <p:nvPr/>
          </p:nvSpPr>
          <p:spPr>
            <a:xfrm>
              <a:off x="2630544" y="2284228"/>
              <a:ext cx="6890371" cy="2395794"/>
            </a:xfrm>
            <a:prstGeom prst="round2DiagRect">
              <a:avLst>
                <a:gd name="adj1" fmla="val 23675"/>
                <a:gd name="adj2" fmla="val 0"/>
              </a:avLst>
            </a:prstGeom>
            <a:solidFill>
              <a:schemeClr val="bg1"/>
            </a:solidFill>
            <a:ln w="57150">
              <a:solidFill>
                <a:srgbClr val="008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182097" y="1995555"/>
              <a:ext cx="1986110" cy="583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rgbClr val="008ED0"/>
                  </a:solidFill>
                </a:rPr>
                <a:t>测温方式对比</a:t>
              </a:r>
              <a:endParaRPr lang="zh-CN" altLang="en-US" sz="2800" b="1">
                <a:solidFill>
                  <a:srgbClr val="008ED0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0765" y="3482356"/>
              <a:ext cx="1243948" cy="428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公司名称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44396" y="2600397"/>
              <a:ext cx="2665985" cy="1764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     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由于有电流通过导体就会产生磁场，电解槽为大型预焙槽，电解铝产生的电流大约为300KA</a:t>
              </a:r>
              <a:r>
                <a:rPr lang="en-US" altLang="zh-CN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~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400KA</a:t>
              </a:r>
              <a:r>
                <a:rPr lang="en-US" altLang="zh-CN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，每个槽体都会有5~6根立柱母线，因此电解槽周边会产生强磁场。电解槽漏液测温检测为槽体底部，常有大块炉渣掉落，测温环境恶劣，列出如下对比。</a:t>
              </a:r>
              <a:endParaRPr lang="en-US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9" name="图片 5" descr="1eebdc586a74687f3a1081c1e9f7f8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820" y="2030730"/>
            <a:ext cx="2147570" cy="327850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7362190" y="4269740"/>
            <a:ext cx="355600" cy="39878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390" y="2030730"/>
            <a:ext cx="2183765" cy="32785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763635" y="4525010"/>
            <a:ext cx="19392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  </a:t>
            </a:r>
            <a:r>
              <a:rPr lang="zh-CN" altLang="en-US">
                <a:solidFill>
                  <a:srgbClr val="FF0000"/>
                </a:solidFill>
              </a:rPr>
              <a:t>强磁场可使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钻头悬空晃动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背景分析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2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105" y="929640"/>
            <a:ext cx="4809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sym typeface="+mn-ea"/>
              </a:rPr>
              <a:t>测温方式对比</a:t>
            </a:r>
            <a:endParaRPr kumimoji="1" lang="zh-CN" altLang="en-US" sz="2400" b="1" dirty="0">
              <a:solidFill>
                <a:schemeClr val="tx1"/>
              </a:solidFill>
              <a:latin typeface="Montserrat" pitchFamily="2" charset="0"/>
              <a:sym typeface="+mn-ea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915035" y="1558925"/>
          <a:ext cx="10685780" cy="437261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23110"/>
                <a:gridCol w="4439920"/>
                <a:gridCol w="4222750"/>
              </a:tblGrid>
              <a:tr h="526415">
                <a:tc>
                  <a:txBody>
                    <a:bodyPr/>
                    <a:p>
                      <a:pPr indent="0"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500" b="1" spc="120" baseline="0" dirty="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类型</a:t>
                      </a:r>
                      <a:endParaRPr lang="zh-CN" altLang="en-US" sz="1500" b="1" spc="120" baseline="0" dirty="0">
                        <a:solidFill>
                          <a:schemeClr val="bg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500" b="1" spc="120" baseline="0" dirty="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优势</a:t>
                      </a:r>
                      <a:endParaRPr lang="zh-CN" altLang="en-US" sz="1500" b="1" spc="120" baseline="0" dirty="0">
                        <a:solidFill>
                          <a:schemeClr val="bg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indent="0"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500" b="1" spc="120" baseline="0" dirty="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劣势</a:t>
                      </a:r>
                      <a:endParaRPr lang="zh-CN" altLang="en-US" sz="1500" b="1" spc="120" baseline="0" dirty="0">
                        <a:solidFill>
                          <a:schemeClr val="bg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80695">
                <a:tc rowSpan="3">
                  <a:txBody>
                    <a:bodyPr/>
                    <a:p>
                      <a:pPr indent="0"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aseline="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光纤测温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传感器无需电源，通过光信号传输，不受强磁场干扰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使用光学传感器，产品价格相对较高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1330">
                <a:tc vMerge="1">
                  <a:tcPr/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spc="120" dirty="0">
                          <a:uFillTx/>
                          <a:latin typeface="Arial" panose="020B0604020202020204" pitchFamily="34" charset="0"/>
                          <a:ea typeface="Montserrat" pitchFamily="2" charset="0"/>
                          <a:sym typeface="+mn-ea"/>
                        </a:rPr>
                        <a:t>高精度（精度：±0.5℃）、高分辨率（0.1℃）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光纤受材料影响，可测最高温度为</a:t>
                      </a:r>
                      <a:r>
                        <a:rPr lang="en-US" altLang="zh-CN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1750℃</a:t>
                      </a:r>
                      <a:endParaRPr lang="en-US" altLang="zh-CN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 vMerge="1">
                  <a:tcPr marL="88900" marR="88900" marT="47625" marB="476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多种封装形式可选，依需求可选，长期使用稳定性好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0060">
                <a:tc rowSpan="2">
                  <a:txBody>
                    <a:bodyPr/>
                    <a:p>
                      <a:pPr indent="0"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  <a:cs typeface="Segoe Print" panose="02000600000000000000" charset="0"/>
                        </a:rPr>
                        <a:t>热电偶测温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  <a:cs typeface="Segoe Print" panose="02000600000000000000" charset="0"/>
                      </a:endParaRPr>
                    </a:p>
                  </a:txBody>
                  <a:tcPr marL="88900" marR="88900" marT="47625" marB="476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传统测温方法，生产成本低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测温精度低（</a:t>
                      </a:r>
                      <a:r>
                        <a:rPr lang="zh-CN" altLang="en-US" sz="1300" spc="120" dirty="0">
                          <a:uFillTx/>
                          <a:latin typeface="Arial" panose="020B0604020202020204" pitchFamily="34" charset="0"/>
                          <a:ea typeface="Montserrat" pitchFamily="2" charset="0"/>
                          <a:sym typeface="+mn-ea"/>
                        </a:rPr>
                        <a:t>精度：</a:t>
                      </a:r>
                      <a:r>
                        <a:rPr lang="en-US" altLang="zh-CN" sz="1300" spc="120" dirty="0">
                          <a:uFillTx/>
                          <a:latin typeface="Arial" panose="020B0604020202020204" pitchFamily="34" charset="0"/>
                          <a:ea typeface="Montserrat" pitchFamily="2" charset="0"/>
                          <a:sym typeface="+mn-ea"/>
                        </a:rPr>
                        <a:t>20</a:t>
                      </a:r>
                      <a:r>
                        <a:rPr lang="zh-CN" altLang="en-US" sz="1300" spc="120" dirty="0">
                          <a:uFillTx/>
                          <a:latin typeface="Arial" panose="020B0604020202020204" pitchFamily="34" charset="0"/>
                          <a:ea typeface="Montserrat" pitchFamily="2" charset="0"/>
                          <a:sym typeface="+mn-ea"/>
                        </a:rPr>
                        <a:t>℃的温度差异）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0695">
                <a:tc vMerge="1">
                  <a:tcPr>
                    <a:lnL w="9525">
                      <a:solidFill>
                        <a:srgbClr val="B28E4E"/>
                      </a:solidFill>
                      <a:prstDash val="dash"/>
                    </a:lnL>
                    <a:lnR w="9525" cap="flat" cmpd="sng" algn="ctr">
                      <a:solidFill>
                        <a:srgbClr val="B28E4E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28E4E"/>
                      </a:solidFill>
                      <a:prstDash val="dash"/>
                    </a:lnB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传统测温方法，施工便捷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受材料影响最高可测到</a:t>
                      </a:r>
                      <a:r>
                        <a:rPr lang="en-US" altLang="zh-CN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1600℃</a:t>
                      </a: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，需经常维护更换。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1330">
                <a:tc rowSpan="2">
                  <a:txBody>
                    <a:bodyPr/>
                    <a:p>
                      <a:pPr marL="0" marR="0" lvl="0" indent="0" algn="ctr" defTabSz="914400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红外测温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</a:rPr>
                        <a:t>非接触测温，可测量负几十度到三千多度。</a:t>
                      </a:r>
                      <a:endParaRPr lang="zh-CN" altLang="en-US" sz="1300" b="0" spc="120" baseline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spc="120" dirty="0"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测温精度低（</a:t>
                      </a:r>
                      <a:r>
                        <a:rPr lang="zh-CN" altLang="en-US" sz="1300" spc="120" dirty="0">
                          <a:uFillTx/>
                          <a:latin typeface="Arial" panose="020B0604020202020204" pitchFamily="34" charset="0"/>
                          <a:ea typeface="Montserrat" pitchFamily="2" charset="0"/>
                          <a:sym typeface="+mn-ea"/>
                        </a:rPr>
                        <a:t>精度：与被测物体温差</a:t>
                      </a:r>
                      <a:r>
                        <a:rPr lang="en-US" altLang="zh-CN" sz="1300" spc="120" dirty="0">
                          <a:uFillTx/>
                          <a:latin typeface="Arial" panose="020B0604020202020204" pitchFamily="34" charset="0"/>
                          <a:ea typeface="Montserrat" pitchFamily="2" charset="0"/>
                          <a:sym typeface="+mn-ea"/>
                        </a:rPr>
                        <a:t>3%-5%</a:t>
                      </a:r>
                      <a:r>
                        <a:rPr lang="zh-CN" altLang="en-US" sz="1300" spc="120" dirty="0">
                          <a:uFillTx/>
                          <a:latin typeface="Arial" panose="020B0604020202020204" pitchFamily="34" charset="0"/>
                          <a:ea typeface="Montserrat" pitchFamily="2" charset="0"/>
                          <a:sym typeface="+mn-ea"/>
                        </a:rPr>
                        <a:t>）</a:t>
                      </a:r>
                      <a:endParaRPr lang="en-US" altLang="zh-CN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  <a:cs typeface="Segoe Print" panose="02000600000000000000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1330">
                <a:tc vMerge="1">
                  <a:tcPr marL="317500" marR="317500" marT="63500" marB="635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0" spc="12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Montserrat" pitchFamily="2" charset="0"/>
                          <a:cs typeface="Segoe Print" panose="02000600000000000000" charset="0"/>
                        </a:rPr>
                        <a:t>生产成本高，受反射率影响，温度差异大</a:t>
                      </a:r>
                      <a:endParaRPr lang="zh-CN" altLang="en-US" sz="1300" b="0" spc="12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Montserrat" pitchFamily="2" charset="0"/>
                        <a:cs typeface="Segoe Print" panose="02000600000000000000" charset="0"/>
                      </a:endParaRPr>
                    </a:p>
                  </a:txBody>
                  <a:tcPr marL="88900" marR="88900" marT="47625" marB="47625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" name="直接连接符 1"/>
          <p:cNvCxnSpPr/>
          <p:nvPr/>
        </p:nvCxnSpPr>
        <p:spPr>
          <a:xfrm flipV="1">
            <a:off x="2952750" y="5045075"/>
            <a:ext cx="4409440" cy="463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7383780" y="3072765"/>
            <a:ext cx="4217035" cy="517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问题分析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3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选定方案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grpSp>
        <p:nvGrpSpPr>
          <p:cNvPr id="2" name="组合 1" descr="7b0a202020202274657874626f78223a20227b5c2263617465676f72795f69645c223a31303138312c5c2269645c223a32303334303238377d220a7d0a"/>
          <p:cNvGrpSpPr/>
          <p:nvPr/>
        </p:nvGrpSpPr>
        <p:grpSpPr>
          <a:xfrm>
            <a:off x="1288415" y="566420"/>
            <a:ext cx="9425305" cy="4763762"/>
            <a:chOff x="3150765" y="1995555"/>
            <a:chExt cx="6017442" cy="2107946"/>
          </a:xfrm>
        </p:grpSpPr>
        <p:sp>
          <p:nvSpPr>
            <p:cNvPr id="6" name="矩形 5"/>
            <p:cNvSpPr/>
            <p:nvPr/>
          </p:nvSpPr>
          <p:spPr>
            <a:xfrm>
              <a:off x="7182097" y="1995555"/>
              <a:ext cx="1986110" cy="583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rgbClr val="008ED0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0765" y="3482356"/>
              <a:ext cx="1243948" cy="428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公司名称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204402" y="2444233"/>
              <a:ext cx="5672921" cy="1659268"/>
              <a:chOff x="3204402" y="2444233"/>
              <a:chExt cx="5672921" cy="1659268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3274538" y="2776128"/>
                <a:ext cx="5602785" cy="1327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经实地测量做出如下初步设计方案：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1.使用聚酰亚胺涂层光纤，连接仪表和光栅，光栅在光纤上以串联的方式，一根光纤串</a:t>
                </a:r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14</a:t>
                </a: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段光栅，光栅作为感温部分，栅区使用金属管封装。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2.光纤采用PTFE（聚四氟乙烯）护套管保护。PTFE可在-180～260ºC温度下长期使用。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3.按照每个罐体有1</a:t>
                </a:r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12</a:t>
                </a: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个测试点，测点间隔0.5m来计算，一个罐体需</a:t>
                </a:r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8</a:t>
                </a: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根光纤。每根光纤长度为15米（不含尾纤长度，尾纤长度取决于机房至电解槽体的距离）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4.陶瓷管封装用耐高温胶固定于罐体上，或者螺栓配合夹具紧固在罐体。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204402" y="2444233"/>
                <a:ext cx="2016516" cy="3615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solidFill>
                      <a:srgbClr val="008ED0"/>
                    </a:solidFill>
                  </a:rPr>
                  <a:t>初期实地勘测设计方案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</p:txBody>
          </p:sp>
        </p:grpSp>
      </p:grpSp>
      <p:pic>
        <p:nvPicPr>
          <p:cNvPr id="12" name="图片 2" descr="84dd9c167d3bb2c14356335a5c372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830" y="760730"/>
            <a:ext cx="2137410" cy="1893570"/>
          </a:xfrm>
          <a:prstGeom prst="rect">
            <a:avLst/>
          </a:prstGeom>
        </p:spPr>
      </p:pic>
      <p:pic>
        <p:nvPicPr>
          <p:cNvPr id="13" name="图片 3" descr="6a2ef4bb5a11173eee938c930a51fe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025" y="760730"/>
            <a:ext cx="2639695" cy="18935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问题分析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2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技术指标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grpSp>
        <p:nvGrpSpPr>
          <p:cNvPr id="2" name="组合 1" descr="7b0a202020202274657874626f78223a20227b5c2263617465676f72795f69645c223a31303138312c5c2269645c223a32303334303238377d220a7d0a"/>
          <p:cNvGrpSpPr/>
          <p:nvPr/>
        </p:nvGrpSpPr>
        <p:grpSpPr>
          <a:xfrm>
            <a:off x="699769" y="1029970"/>
            <a:ext cx="10792460" cy="4876801"/>
            <a:chOff x="2630544" y="1888224"/>
            <a:chExt cx="6890371" cy="3041710"/>
          </a:xfrm>
        </p:grpSpPr>
        <p:sp>
          <p:nvSpPr>
            <p:cNvPr id="5" name="矩形: 对角圆角 6"/>
            <p:cNvSpPr/>
            <p:nvPr/>
          </p:nvSpPr>
          <p:spPr>
            <a:xfrm>
              <a:off x="2630544" y="2191603"/>
              <a:ext cx="6890371" cy="2738331"/>
            </a:xfrm>
            <a:prstGeom prst="round2DiagRect">
              <a:avLst>
                <a:gd name="adj1" fmla="val 23675"/>
                <a:gd name="adj2" fmla="val 0"/>
              </a:avLst>
            </a:prstGeom>
            <a:solidFill>
              <a:schemeClr val="bg1"/>
            </a:solidFill>
            <a:ln w="57150">
              <a:solidFill>
                <a:srgbClr val="008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163043" y="1888224"/>
              <a:ext cx="1986110" cy="583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rgbClr val="008ED0"/>
                  </a:solidFill>
                </a:rPr>
                <a:t>电解槽漏液检测系统</a:t>
              </a:r>
              <a:endParaRPr lang="zh-CN" altLang="en-US" sz="2400" b="1">
                <a:solidFill>
                  <a:srgbClr val="008ED0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0765" y="3482356"/>
              <a:ext cx="1243948" cy="428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公司名称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204402" y="2279474"/>
              <a:ext cx="5908465" cy="2650406"/>
              <a:chOff x="3204402" y="2279474"/>
              <a:chExt cx="5908465" cy="2650406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3204402" y="2540475"/>
                <a:ext cx="5908465" cy="2389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</a:t>
                </a:r>
                <a:r>
                  <a:rPr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品名</a:t>
                </a:r>
                <a:r>
                  <a:rPr lang="en-US"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</a:t>
                </a:r>
                <a:r>
                  <a:rPr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</a:t>
                </a:r>
                <a:r>
                  <a:rPr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型号 </a:t>
                </a:r>
                <a:r>
                  <a:rPr lang="en-US"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                </a:t>
                </a:r>
                <a:r>
                  <a:rPr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规格 </a:t>
                </a:r>
                <a:r>
                  <a:rPr lang="en-US"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</a:t>
                </a: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1.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光纤光栅温度传感器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Aut S302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量程：0~ 300℃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                                            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精度：±0.5℃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                                            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分辨率：0.1℃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                                            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灵敏度：10pm/℃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2.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光纤光栅解调仪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Aut X300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分辨率 ：0. 2pm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                                            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精度 ：±2pm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                                            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采样速率 ：10Hz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                                                                                  </a:t>
                </a:r>
                <a:r>
                  <a:rPr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输入功率 : 15w </a:t>
                </a: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204402" y="2279474"/>
                <a:ext cx="5145481" cy="3615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2000" b="1">
                    <a:solidFill>
                      <a:srgbClr val="008ED0"/>
                    </a:solidFill>
                  </a:rPr>
                  <a:t>系统选型</a:t>
                </a:r>
                <a:r>
                  <a:rPr lang="en-US" altLang="zh-CN" sz="2000" b="1">
                    <a:solidFill>
                      <a:srgbClr val="008ED0"/>
                    </a:solidFill>
                  </a:rPr>
                  <a:t>-</a:t>
                </a:r>
                <a:r>
                  <a:rPr lang="zh-CN" altLang="en-US" sz="2000" b="1">
                    <a:solidFill>
                      <a:srgbClr val="008ED0"/>
                    </a:solidFill>
                  </a:rPr>
                  <a:t>准分布式光纤传感测温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</p:txBody>
          </p:sp>
        </p:grpSp>
      </p:grpSp>
      <p:pic>
        <p:nvPicPr>
          <p:cNvPr id="9" name="图片 8" descr="a8c716fb1a520ac5a14af3c834f76b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755" y="4589145"/>
            <a:ext cx="1613535" cy="12179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045" y="3133725"/>
            <a:ext cx="3098800" cy="615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项目展示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4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整体部署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pic>
        <p:nvPicPr>
          <p:cNvPr id="13" name="图片 12" descr="67a8f08b0ebc443a09f3ef660e8ba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70" y="2023745"/>
            <a:ext cx="3745865" cy="3188335"/>
          </a:xfrm>
          <a:prstGeom prst="rect">
            <a:avLst/>
          </a:prstGeom>
        </p:spPr>
      </p:pic>
      <p:pic>
        <p:nvPicPr>
          <p:cNvPr id="14" name="图片 13" descr="42da3d02924129354e6ca6604eda34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435" y="2023745"/>
            <a:ext cx="2984500" cy="3186430"/>
          </a:xfrm>
          <a:prstGeom prst="rect">
            <a:avLst/>
          </a:prstGeom>
        </p:spPr>
      </p:pic>
      <p:pic>
        <p:nvPicPr>
          <p:cNvPr id="15" name="图片 14" descr="e94bee70a9d82e3d1df59cdd6712a8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935" y="2023745"/>
            <a:ext cx="3697605" cy="318833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121410" y="5454015"/>
            <a:ext cx="10779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</a:t>
            </a:r>
            <a:r>
              <a:rPr>
                <a:solidFill>
                  <a:schemeClr val="tx1">
                    <a:lumMod val="50000"/>
                    <a:lumOff val="50000"/>
                  </a:schemeClr>
                </a:solidFill>
              </a:rPr>
              <a:t>图1</a:t>
            </a:r>
            <a:r>
              <a:rPr>
                <a:solidFill>
                  <a:schemeClr val="tx1">
                    <a:lumMod val="50000"/>
                    <a:lumOff val="50000"/>
                  </a:schemeClr>
                </a:solidFill>
              </a:rPr>
              <a:t>：电解槽上部                        图2：电解槽下部                        图3：电解槽传感器安装位置</a:t>
            </a:r>
            <a:endParaRPr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3228" y="1485625"/>
            <a:ext cx="41786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sz="2000" b="1" dirty="0">
                <a:solidFill>
                  <a:srgbClr val="1DA1F2"/>
                </a:solidFill>
                <a:latin typeface="Montserrat" pitchFamily="2" charset="0"/>
              </a:rPr>
              <a:t>传感器安装部署</a:t>
            </a:r>
            <a:endParaRPr kumimoji="1" lang="zh-CN" sz="2000" b="1" dirty="0">
              <a:solidFill>
                <a:srgbClr val="1DA1F2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项目展示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4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整体部署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21410" y="5454015"/>
            <a:ext cx="10779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/>
              <a:t>       </a:t>
            </a:r>
            <a:r>
              <a:rPr>
                <a:solidFill>
                  <a:schemeClr val="tx1">
                    <a:lumMod val="50000"/>
                    <a:lumOff val="50000"/>
                  </a:schemeClr>
                </a:solidFill>
              </a:rPr>
              <a:t>图</a:t>
            </a:r>
            <a:r>
              <a:rPr>
                <a:solidFill>
                  <a:schemeClr val="tx1">
                    <a:lumMod val="50000"/>
                    <a:lumOff val="50000"/>
                  </a:schemeClr>
                </a:solidFill>
              </a:rPr>
              <a:t>1：通信调试                       图2：分纤系统调试                     图3：信号数据借解调</a:t>
            </a:r>
            <a:endParaRPr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3228" y="1485625"/>
            <a:ext cx="41786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sz="2000" b="1" dirty="0">
                <a:solidFill>
                  <a:srgbClr val="1DA1F2"/>
                </a:solidFill>
                <a:latin typeface="Montserrat" pitchFamily="2" charset="0"/>
              </a:rPr>
              <a:t>系统调试</a:t>
            </a:r>
            <a:endParaRPr kumimoji="1" lang="zh-CN" sz="20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pic>
        <p:nvPicPr>
          <p:cNvPr id="2" name="图片 1" descr="ccdb448525e2b2ca042943d0325a6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740" y="1977390"/>
            <a:ext cx="2386965" cy="3182620"/>
          </a:xfrm>
          <a:prstGeom prst="rect">
            <a:avLst/>
          </a:prstGeom>
        </p:spPr>
      </p:pic>
      <p:pic>
        <p:nvPicPr>
          <p:cNvPr id="5" name="图片 4" descr="24a60e418c6f2add59cbca94317b4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040" y="1977390"/>
            <a:ext cx="2035810" cy="3124835"/>
          </a:xfrm>
          <a:prstGeom prst="rect">
            <a:avLst/>
          </a:prstGeom>
        </p:spPr>
      </p:pic>
      <p:pic>
        <p:nvPicPr>
          <p:cNvPr id="6" name="图片 5" descr="5d97764875cda80dad13f8ea0e09d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365" y="1959610"/>
            <a:ext cx="3889375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项目展示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4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传感器部署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885" y="1423670"/>
            <a:ext cx="8698230" cy="45065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56785" y="1884680"/>
            <a:ext cx="2324735" cy="5219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472430" y="1793240"/>
            <a:ext cx="89408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铝厂</a:t>
            </a:r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项目展示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4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中控大屏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pic>
        <p:nvPicPr>
          <p:cNvPr id="7" name="图片 6" descr="43548012278781730af832586cc0f7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25" y="1565275"/>
            <a:ext cx="7302500" cy="3848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项目展示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4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006" y="932861"/>
            <a:ext cx="34084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中控大屏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pic>
        <p:nvPicPr>
          <p:cNvPr id="2" name="图片 1" descr="a99cb574713ba83506a6d707c7ed2f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70" y="1558925"/>
            <a:ext cx="4801870" cy="3505200"/>
          </a:xfrm>
          <a:prstGeom prst="rect">
            <a:avLst/>
          </a:prstGeom>
        </p:spPr>
      </p:pic>
      <p:pic>
        <p:nvPicPr>
          <p:cNvPr id="5" name="图片 4" descr="674c2fbb546666474a79fbaf1f8f7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140" y="1558925"/>
            <a:ext cx="5636895" cy="35045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90270" y="5333365"/>
            <a:ext cx="6383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800">
                <a:solidFill>
                  <a:schemeClr val="tx1">
                    <a:lumMod val="50000"/>
                    <a:lumOff val="50000"/>
                  </a:schemeClr>
                </a:solidFill>
              </a:rPr>
              <a:t>系统可切换到任一槽体重点监测</a:t>
            </a:r>
            <a:r>
              <a:rPr lang="zh-CN" sz="1800">
                <a:solidFill>
                  <a:schemeClr val="tx1">
                    <a:lumMod val="50000"/>
                    <a:lumOff val="50000"/>
                  </a:schemeClr>
                </a:solidFill>
              </a:rPr>
              <a:t>，</a:t>
            </a:r>
            <a:endParaRPr lang="zh-CN" sz="1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8418" y="315320"/>
            <a:ext cx="4178642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光纤</a:t>
            </a:r>
            <a:r>
              <a:rPr kumimoji="1" lang="zh-CN" sz="2300" b="1" dirty="0">
                <a:solidFill>
                  <a:srgbClr val="1DA1F2"/>
                </a:solidFill>
                <a:latin typeface="Montserrat" pitchFamily="2" charset="0"/>
              </a:rPr>
              <a:t>传感</a:t>
            </a:r>
            <a:endParaRPr kumimoji="1" lang="zh-CN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076" y="901809"/>
            <a:ext cx="66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800" b="1" dirty="0">
                <a:solidFill>
                  <a:srgbClr val="1DA1F2"/>
                </a:solidFill>
                <a:latin typeface="Montserrat" pitchFamily="2" charset="0"/>
              </a:rPr>
              <a:t>1</a:t>
            </a:r>
            <a:endParaRPr kumimoji="1" lang="en-US" altLang="zh-CN" sz="28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39625" y="1030219"/>
            <a:ext cx="45719" cy="259201"/>
          </a:xfrm>
          <a:prstGeom prst="rect">
            <a:avLst/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348105" y="932815"/>
            <a:ext cx="4529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光纤传感产品</a:t>
            </a:r>
            <a:r>
              <a:rPr kumimoji="1" lang="zh-CN" altLang="en-US" sz="2400" b="1" dirty="0">
                <a:solidFill>
                  <a:srgbClr val="4C4C4C"/>
                </a:solidFill>
                <a:latin typeface="Montserrat" pitchFamily="2" charset="0"/>
              </a:rPr>
              <a:t>目录</a:t>
            </a:r>
            <a:endParaRPr kumimoji="1" lang="zh-CN" altLang="en-US" sz="2400" b="1" dirty="0">
              <a:solidFill>
                <a:srgbClr val="4C4C4C"/>
              </a:solidFill>
              <a:latin typeface="Montserrat" pitchFamily="2" charset="0"/>
            </a:endParaRPr>
          </a:p>
        </p:txBody>
      </p:sp>
      <p:grpSp>
        <p:nvGrpSpPr>
          <p:cNvPr id="2" name="组合 1" descr="7b0a202020202274657874626f78223a20227b5c2263617465676f72795f69645c223a31303138312c5c2269645c223a32303334303238377d220a7d0a"/>
          <p:cNvGrpSpPr/>
          <p:nvPr/>
        </p:nvGrpSpPr>
        <p:grpSpPr>
          <a:xfrm>
            <a:off x="699770" y="967740"/>
            <a:ext cx="10792460" cy="4859655"/>
            <a:chOff x="2630544" y="1995555"/>
            <a:chExt cx="6890371" cy="2697141"/>
          </a:xfrm>
        </p:grpSpPr>
        <p:sp>
          <p:nvSpPr>
            <p:cNvPr id="5" name="矩形: 对角圆角 6"/>
            <p:cNvSpPr/>
            <p:nvPr/>
          </p:nvSpPr>
          <p:spPr>
            <a:xfrm>
              <a:off x="2630544" y="2296902"/>
              <a:ext cx="6890371" cy="2395794"/>
            </a:xfrm>
            <a:prstGeom prst="round2DiagRect">
              <a:avLst>
                <a:gd name="adj1" fmla="val 23675"/>
                <a:gd name="adj2" fmla="val 0"/>
              </a:avLst>
            </a:prstGeom>
            <a:solidFill>
              <a:schemeClr val="bg1"/>
            </a:solidFill>
            <a:ln w="57150">
              <a:solidFill>
                <a:srgbClr val="008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188584" y="1995555"/>
              <a:ext cx="1986110" cy="583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rgbClr val="008ED0"/>
                  </a:solidFill>
                </a:rPr>
                <a:t>产品介绍</a:t>
              </a:r>
              <a:endParaRPr lang="zh-CN" altLang="en-US" sz="2400" b="1">
                <a:solidFill>
                  <a:srgbClr val="008ED0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0765" y="3482356"/>
              <a:ext cx="1243948" cy="428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公司名称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004534" y="2444233"/>
              <a:ext cx="5602785" cy="2248409"/>
              <a:chOff x="3004534" y="2444233"/>
              <a:chExt cx="5602785" cy="2248409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3004534" y="2805832"/>
                <a:ext cx="5602785" cy="316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004534" y="2444233"/>
                <a:ext cx="3485321" cy="22484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2000" b="1">
                    <a:solidFill>
                      <a:srgbClr val="008ED0"/>
                    </a:solidFill>
                  </a:rPr>
                  <a:t>Aut S100 法珀腔工业压力传感器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r>
                  <a:rPr lang="zh-CN" altLang="en-US" sz="2000" b="1">
                    <a:solidFill>
                      <a:srgbClr val="008ED0"/>
                    </a:solidFill>
                  </a:rPr>
                  <a:t>Aut S500 光纤光栅高灵敏度温度传感器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r>
                  <a:rPr lang="zh-CN" altLang="en-US" sz="2000" b="1">
                    <a:solidFill>
                      <a:srgbClr val="008ED0"/>
                    </a:solidFill>
                  </a:rPr>
                  <a:t>Aut S500 光纤光栅高灵敏度温度传感器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r>
                  <a:rPr lang="zh-CN" altLang="en-US" sz="2000" b="1">
                    <a:solidFill>
                      <a:srgbClr val="008ED0"/>
                    </a:solidFill>
                  </a:rPr>
                  <a:t>Aut S700 光纤光栅加速度传感器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r>
                  <a:rPr lang="en-US" altLang="zh-CN" sz="2000" b="1">
                    <a:solidFill>
                      <a:srgbClr val="008ED0"/>
                    </a:solidFill>
                  </a:rPr>
                  <a:t>Aut S1000 </a:t>
                </a:r>
                <a:r>
                  <a:rPr lang="zh-CN" altLang="en-US" sz="2000" b="1">
                    <a:solidFill>
                      <a:srgbClr val="008ED0"/>
                    </a:solidFill>
                  </a:rPr>
                  <a:t>光纤分布式传感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r>
                  <a:rPr lang="zh-CN" altLang="en-US" sz="2000" b="1">
                    <a:solidFill>
                      <a:srgbClr val="008ED0"/>
                    </a:solidFill>
                  </a:rPr>
                  <a:t>Aut X100 白光干涉法珀腔解调仪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endParaRPr lang="zh-CN" altLang="en-US" sz="2000" b="1">
                  <a:solidFill>
                    <a:srgbClr val="008ED0"/>
                  </a:solidFill>
                </a:endParaRPr>
              </a:p>
              <a:p>
                <a:pPr algn="l"/>
                <a:r>
                  <a:rPr lang="zh-CN" altLang="en-US" sz="2000" b="1">
                    <a:solidFill>
                      <a:srgbClr val="008ED0"/>
                    </a:solidFill>
                  </a:rPr>
                  <a:t>Aut X300/X500 光纤光栅解调仪</a:t>
                </a:r>
                <a:endParaRPr lang="zh-CN" altLang="en-US" sz="2000" b="1">
                  <a:solidFill>
                    <a:srgbClr val="008ED0"/>
                  </a:solidFill>
                </a:endParaRPr>
              </a:p>
            </p:txBody>
          </p: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835" y="2816860"/>
            <a:ext cx="2159000" cy="19431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590" y="2818130"/>
            <a:ext cx="2139950" cy="194183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7192645" y="4899025"/>
            <a:ext cx="2991485" cy="62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>
                <a:solidFill>
                  <a:srgbClr val="008ED0"/>
                </a:solidFill>
              </a:rPr>
              <a:t>具体指标参数详见资料单</a:t>
            </a:r>
            <a:endParaRPr lang="zh-CN" altLang="en-US">
              <a:solidFill>
                <a:srgbClr val="008ED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9213" y="326115"/>
            <a:ext cx="417864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300" b="1" dirty="0">
                <a:solidFill>
                  <a:srgbClr val="1DA1F2"/>
                </a:solidFill>
                <a:latin typeface="Montserrat" pitchFamily="2" charset="0"/>
              </a:rPr>
              <a:t>Partnership</a:t>
            </a:r>
            <a:endParaRPr kumimoji="1" lang="zh-CN" altLang="en-US" sz="2300" b="1" dirty="0">
              <a:solidFill>
                <a:srgbClr val="1DA1F2"/>
              </a:solidFill>
              <a:latin typeface="Montserrat" pitchFamily="2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045" y="1796611"/>
            <a:ext cx="1996119" cy="20035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618" y="1552117"/>
            <a:ext cx="865605" cy="6849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685" y="1689955"/>
            <a:ext cx="1200454" cy="4276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0233" y="1783004"/>
            <a:ext cx="1420924" cy="22318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6251" y="1646735"/>
            <a:ext cx="1622788" cy="49815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7657" y="3134744"/>
            <a:ext cx="1432692" cy="49248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7920" y="4450832"/>
            <a:ext cx="1158582" cy="5381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375" y="3252019"/>
            <a:ext cx="1862331" cy="27673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3485" y="4471076"/>
            <a:ext cx="1424070" cy="49208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58674" y="3114500"/>
            <a:ext cx="1374944" cy="5425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18981" y="4451070"/>
            <a:ext cx="1253902" cy="52558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2471" y="3152329"/>
            <a:ext cx="1381300" cy="45300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1472" y="4406827"/>
            <a:ext cx="1157455" cy="6279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69951" y="4408781"/>
            <a:ext cx="1349931" cy="62594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32576" y="3216407"/>
            <a:ext cx="1618899" cy="34160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408" y="3004317"/>
            <a:ext cx="6619185" cy="23721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3b070737-a991-4652-a082-bdaa38bd59f0}"/>
  <p:tag name="TABLE_SKINIDX" val="2"/>
  <p:tag name="TABLE_ENCOLOR" val="#FFFFFF"/>
  <p:tag name="KSO_WM_UNIT_VALUE" val="1146*2675"/>
  <p:tag name="KSO_WM_UNIT_HIGHLIGHT" val="0"/>
  <p:tag name="KSO_WM_UNIT_COMPATIBLE" val="0"/>
  <p:tag name="KSO_WM_UNIT_DIAGRAM_ISNUMVISUAL" val="0"/>
  <p:tag name="KSO_WM_UNIT_DIAGRAM_ISREFERUNIT" val="0"/>
  <p:tag name="KSO_WM_UNIT_TYPE" val="β"/>
  <p:tag name="KSO_WM_UNIT_INDEX" val="1"/>
  <p:tag name="KSO_WM_UNIT_ID" val="mixed20203806_1*β*1"/>
  <p:tag name="KSO_WM_TEMPLATE_CATEGORY" val="mixed"/>
  <p:tag name="KSO_WM_TEMPLATE_INDEX" val="20203806"/>
  <p:tag name="KSO_WM_UNIT_LAYERLEVEL" val="1"/>
  <p:tag name="KSO_WM_TAG_VERSION" val="1.0"/>
  <p:tag name="KSO_WM_BEAUTIFY_FLAG" val="#wm#"/>
  <p:tag name="TABLE_ENDDRAG_ORIGIN_RECT" val="841*344"/>
  <p:tag name="TABLE_ENDDRAG_RECT" val="72*122*841*34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2383</Words>
  <Application>WPS 演示</Application>
  <PresentationFormat>宽屏</PresentationFormat>
  <Paragraphs>202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Montserrat</vt:lpstr>
      <vt:lpstr>AMGDT</vt:lpstr>
      <vt:lpstr>Segoe Print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Penuel Yan</cp:lastModifiedBy>
  <cp:revision>18</cp:revision>
  <dcterms:created xsi:type="dcterms:W3CDTF">2019-10-15T09:22:00Z</dcterms:created>
  <dcterms:modified xsi:type="dcterms:W3CDTF">2021-12-24T06:06:31Z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5B3A4EB7497D4C3CBE89B6C67ED2FE8A</vt:lpwstr>
  </property>
  <property fmtid="{D5CDD505-2E9C-101B-9397-08002B2CF9AE}" pid="3" name="KSOProductBuildVer">
    <vt:lpwstr>2052-11.1.0.11194</vt:lpwstr>
  </property>
</Properties>
</file>